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9"/>
  </p:notesMasterIdLst>
  <p:sldIdLst>
    <p:sldId id="256" r:id="rId2"/>
    <p:sldId id="270" r:id="rId3"/>
    <p:sldId id="257" r:id="rId4"/>
    <p:sldId id="259" r:id="rId5"/>
    <p:sldId id="348" r:id="rId6"/>
    <p:sldId id="262" r:id="rId7"/>
    <p:sldId id="260" r:id="rId8"/>
    <p:sldId id="265" r:id="rId9"/>
    <p:sldId id="307" r:id="rId10"/>
    <p:sldId id="292" r:id="rId11"/>
    <p:sldId id="273" r:id="rId12"/>
    <p:sldId id="312" r:id="rId13"/>
    <p:sldId id="274" r:id="rId14"/>
    <p:sldId id="313" r:id="rId15"/>
    <p:sldId id="275" r:id="rId16"/>
    <p:sldId id="311" r:id="rId17"/>
    <p:sldId id="302" r:id="rId18"/>
    <p:sldId id="278" r:id="rId19"/>
    <p:sldId id="279" r:id="rId20"/>
    <p:sldId id="280" r:id="rId21"/>
    <p:sldId id="293" r:id="rId22"/>
    <p:sldId id="328" r:id="rId23"/>
    <p:sldId id="295" r:id="rId24"/>
    <p:sldId id="332" r:id="rId25"/>
    <p:sldId id="331" r:id="rId26"/>
    <p:sldId id="318" r:id="rId27"/>
    <p:sldId id="347" r:id="rId28"/>
    <p:sldId id="343" r:id="rId29"/>
    <p:sldId id="319" r:id="rId30"/>
    <p:sldId id="320" r:id="rId31"/>
    <p:sldId id="322" r:id="rId32"/>
    <p:sldId id="323" r:id="rId33"/>
    <p:sldId id="329" r:id="rId34"/>
    <p:sldId id="326" r:id="rId35"/>
    <p:sldId id="303" r:id="rId36"/>
    <p:sldId id="288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9DB19-6CFF-40A0-8EB6-99DB33CB248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90B0-C05C-4D87-B470-A363F3FD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لاحظا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L=1000 ml</a:t>
                </a:r>
              </a:p>
              <a:p>
                <a:r>
                  <a:rPr lang="en-US" dirty="0" smtClean="0"/>
                  <a:t>ml=1000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</a:t>
                </a:r>
              </a:p>
              <a:p>
                <a:r>
                  <a:rPr lang="en-US" dirty="0" smtClean="0"/>
                  <a:t>L= 1000,000</a:t>
                </a:r>
                <a:r>
                  <a:rPr lang="en-US" baseline="0" dirty="0" smtClean="0"/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 </a:t>
                </a:r>
                <a:endParaRPr lang="en-US" dirty="0"/>
              </a:p>
            </p:txBody>
          </p:sp>
        </mc:Choice>
        <mc:Fallback xmlns="">
          <p:sp>
            <p:nvSpPr>
              <p:cNvPr id="3" name="عنصر نائب للملاحظا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L=1000 ml</a:t>
                </a:r>
              </a:p>
              <a:p>
                <a:r>
                  <a:rPr lang="en-US" dirty="0" smtClean="0"/>
                  <a:t>ml=1000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</a:t>
                </a:r>
              </a:p>
              <a:p>
                <a:r>
                  <a:rPr lang="en-US" dirty="0" smtClean="0"/>
                  <a:t>L= 1000,000</a:t>
                </a:r>
                <a:r>
                  <a:rPr lang="en-US" baseline="0" dirty="0" smtClean="0"/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µl=</a:t>
                </a:r>
                <a:r>
                  <a:rPr lang="en-GB" sz="1200" i="0" smtClean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rPr>
                  <a:t>〖</a:t>
                </a:r>
                <a:r>
                  <a:rPr lang="en-GB" sz="120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GB" sz="1200" i="0" smtClean="0">
                    <a:solidFill>
                      <a:schemeClr val="tx1"/>
                    </a:solidFill>
                    <a:latin typeface="Cambria Math"/>
                    <a:cs typeface="Times New Roman" panose="02020603050405020304" pitchFamily="18" charset="0"/>
                  </a:rPr>
                  <a:t>〗^</a:t>
                </a:r>
                <a:r>
                  <a:rPr lang="en-GB" sz="120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 smtClean="0"/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 </a:t>
                </a:r>
                <a:endParaRPr lang="en-US" dirty="0"/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90B0-C05C-4D87-B470-A363F3FD3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figures only indicate relative volumes (parts)/or relative volumes in relation to each other;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volume (from tip to mark 0.5).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volume (from the tip to mark 1.0) in both pipettes.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 volumes (from tip to mark 11 above the bulb in WBC pipette).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 one volumes (from tip to mark 101 in RBC pipette).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90B0-C05C-4D87-B470-A363F3FD30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chamber should be charged at one go and not in parts. For this, one needs a drop of proper size. Try to achieve an ideally-charged chamber.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90B0-C05C-4D87-B470-A363F3FD30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9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2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6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4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7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CBC9A-EEBA-4329-B837-D9C8141C1E68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BD4AAB-7466-4E88-87D9-4D5A52E97F1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1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iq/url?sa=i&amp;rct=j&amp;q=&amp;esrc=s&amp;source=images&amp;cd=&amp;cad=rja&amp;uact=8&amp;ved=2ahUKEwjtmPn139vdAhUHaBoKHROtCCMQjRx6BAgBEAU&amp;url=https://www.hope-education.co.uk/product/science/lab-equipment/microscopes/haemocytometer/b8r07242&amp;psig=AOvVaw02pnSy3YPofwDiElknnMqd&amp;ust=153815684315558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Hemocytometry</a:t>
            </a:r>
            <a:endParaRPr lang="en-GB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Diluting p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ipettes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diluting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pipettes: </a:t>
            </a:r>
          </a:p>
          <a:p>
            <a:pPr marL="749808" lvl="1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RBCs glass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(with a bulb, red bead).</a:t>
            </a:r>
          </a:p>
          <a:p>
            <a:pPr marL="749808" lvl="1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WBCs glass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(with a bulb, white bead).</a:t>
            </a:r>
          </a:p>
        </p:txBody>
      </p:sp>
    </p:spTree>
    <p:extLst>
      <p:ext uri="{BB962C8B-B14F-4D97-AF65-F5344CB8AC3E}">
        <p14:creationId xmlns:p14="http://schemas.microsoft.com/office/powerpoint/2010/main" val="11452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diluting pipette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695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stem </a:t>
            </a:r>
          </a:p>
          <a:p>
            <a:pPr marL="749808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narrow stem has a capillary bore and a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conical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tip. </a:t>
            </a:r>
            <a:endParaRPr lang="en-GB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10 equal parts (graduations) but has only two numbers etched on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(0.5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of the stem, and 1.0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junction of stem and the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bulb).</a:t>
            </a:r>
          </a:p>
          <a:p>
            <a:pPr marL="749808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pipette, has a glossy white surface behind the graduations to facilitate their reading. </a:t>
            </a:r>
            <a:endParaRPr lang="en-GB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diluting </a:t>
            </a:r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7700"/>
            <a:ext cx="10058399" cy="4356099"/>
          </a:xfrm>
        </p:spPr>
      </p:pic>
    </p:spTree>
    <p:extLst>
      <p:ext uri="{BB962C8B-B14F-4D97-AF65-F5344CB8AC3E}">
        <p14:creationId xmlns:p14="http://schemas.microsoft.com/office/powerpoint/2010/main" val="41502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diluting </a:t>
            </a:r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GB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bulb </a:t>
            </a:r>
          </a:p>
          <a:p>
            <a:pPr marL="635508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widens into a bulb which contains a free-rolling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 (red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RBC pipette,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white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WBC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pipette),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bead helps in mixing the blood and the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diluent.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GB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</a:t>
            </a:r>
            <a:r>
              <a:rPr lang="en-GB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&amp; mouthpiece </a:t>
            </a:r>
          </a:p>
          <a:p>
            <a:pPr marL="74980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 narrows again into a short stem to which a long, narrow, soft-rubber tube bearing a mouthpiece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980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beyond the bulb, the number 101 is etched on the RBC, and 11 on the WBC pipettes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18376" r="11887" b="53362"/>
          <a:stretch/>
        </p:blipFill>
        <p:spPr>
          <a:xfrm>
            <a:off x="0" y="747931"/>
            <a:ext cx="12192000" cy="1906369"/>
          </a:xfr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67280" r="8251" b="8079"/>
          <a:stretch/>
        </p:blipFill>
        <p:spPr>
          <a:xfrm>
            <a:off x="0" y="4253130"/>
            <a:ext cx="12192000" cy="2604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200" y="101600"/>
            <a:ext cx="311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00" y="3543300"/>
            <a:ext cx="311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WBC pipette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underlying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diluting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56666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marked on the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pipettes do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indicate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volumes in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millimeters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µl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figures only indicate relative volumes (parts)/or relative volumes in relation to each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</p:txBody>
      </p:sp>
    </p:spTree>
    <p:extLst>
      <p:ext uri="{BB962C8B-B14F-4D97-AF65-F5344CB8AC3E}">
        <p14:creationId xmlns:p14="http://schemas.microsoft.com/office/powerpoint/2010/main" val="2036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GB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G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pipettes 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841839"/>
              </p:ext>
            </p:extLst>
          </p:nvPr>
        </p:nvGraphicFramePr>
        <p:xfrm>
          <a:off x="1066800" y="1957584"/>
          <a:ext cx="100584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RBC pipette</a:t>
                      </a:r>
                      <a:endParaRPr lang="en-GB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pipette</a:t>
                      </a:r>
                      <a:endParaRPr lang="en-GB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Calibrations are 0.5 &amp; 1.0 below the bulb and 101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above the bulb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Calibrations are 0.5 &amp; 1.0 below the bulb and 11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above the bulb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bore is smaller 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bore is larger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Bulb is large 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Bulb is small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volume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bulb is 100 time the volume of the stem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volume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bulb is 10 time the volume of the stem</a:t>
                      </a:r>
                      <a:endParaRPr lang="en-GB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dilution is 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in 200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dilution is </a:t>
                      </a:r>
                      <a:r>
                        <a:rPr lang="en-GB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in 20</a:t>
                      </a:r>
                      <a:endParaRPr lang="en-GB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5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 </a:t>
            </a:r>
            <a:r>
              <a:rPr lang="en-GB" sz="6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hemocytometry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8588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equipment ready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sample of blood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Pipetting, (filling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pipette with blood and diluting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it)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chamber, (filling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chamber with diluted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blood)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and reporting the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Filling the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9532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a drop of anticoagulated blood on a glass slid,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finger-prick under aseptic conditions.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mouthpiece of the pipette between your lips and keeping the pipette (with its graduations facing you) at an angle of about 40° to the horizontal, place its tip within the edge of the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drop. Gently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 on the mouthpiece and draw blood until it is just above the mark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Filling the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047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the pipette from the blood drop and clean its outer surface with a cotton swab by wiping it toward the tip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17120" lvl="8" indent="0" algn="just">
              <a:lnSpc>
                <a:spcPct val="200000"/>
              </a:lnSpc>
              <a:buNone/>
            </a:pPr>
            <a:r>
              <a:rPr lang="en-GB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pipette horizontal all the time, bring the blood in the stem to the exact mark 0.5 by wiping the tip on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paper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couple of times till the blood recedes to the exact mark.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Hemocytometry 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293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procedure of counting the number of cells in a sample of blood;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RBC, WBC, &amp; the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platelets being counted separately.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assumed that the cells are homogenously mixed (suspended) in the plasma in all regions of the body.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Filling the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3967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the pipette nearly vertical, immerse its tip in the diluting fluid taken in a watch glass, and suck the diluent to the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of (11 WBC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(101 RBC).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the blood with the diluting fluid</a:t>
            </a:r>
          </a:p>
          <a:p>
            <a:pPr marL="749808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emove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 tube &amp; hold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short stem above the bulb between your thumb and first two fingers, and pressing the tip of the pipette against the palm of the other hand, rotate it to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3–4 minutes so that the blood and diluent get thoroughly 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mixed.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Neubauer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chamber)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single, solid, heavy glass slide.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region consists of two square shaped ruled areas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depressions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side or in between the areas on which the squares are marked thus giving an “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shape.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422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00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Neubauer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chamber)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ruled area is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r>
              <a:rPr lang="en-GB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divided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large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separated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one another by triple lines and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1 mm</a:t>
            </a:r>
            <a:r>
              <a:rPr lang="en-GB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6928" lvl="3" indent="0" algn="just">
              <a:lnSpc>
                <a:spcPct val="250000"/>
              </a:lnSpc>
              <a:buNone/>
            </a:pPr>
            <a:endParaRPr lang="en-GB" sz="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ruled area is 0.1 mm lower than the rest of the chamber. So there is a gap of 0.1 mm between the cover slip and the ruled area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r="44375" b="11014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90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1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chamber: side view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082801"/>
            <a:ext cx="11518900" cy="4127500"/>
          </a:xfrm>
        </p:spPr>
      </p:pic>
    </p:spTree>
    <p:extLst>
      <p:ext uri="{BB962C8B-B14F-4D97-AF65-F5344CB8AC3E}">
        <p14:creationId xmlns:p14="http://schemas.microsoft.com/office/powerpoint/2010/main" val="17045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</a:t>
            </a:r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</a:t>
            </a:r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grid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low and high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magnifications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magnification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(10X),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large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visible in one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16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squares (for WBC counting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groups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25 medium squares (for RBC counting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83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73" y="1418408"/>
            <a:ext cx="12192000" cy="596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" t="8322" r="652" b="5465"/>
          <a:stretch/>
        </p:blipFill>
        <p:spPr>
          <a:xfrm>
            <a:off x="1418003" y="0"/>
            <a:ext cx="935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580467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25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coverslip on the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chamber.</a:t>
            </a:r>
          </a:p>
          <a:p>
            <a:pPr marL="514350" indent="-514350" algn="just">
              <a:lnSpc>
                <a:spcPct val="25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your finger over the top of the pipette and releasing it in a controlled manner, allow the first 2 drops to drain by gravity. This fluid contains cell-free diluting fluid in the stem which has not taken any part in the dilution of blood.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250000"/>
              </a:lnSpc>
            </a:pPr>
            <a:endParaRPr lang="en-GB" sz="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858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number of blood cells is very high, it is difficult to count them even under the microscope.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is partly overcome by diluting the blood to a known degree with suitable diluting fluids and then counting them.</a:t>
            </a:r>
          </a:p>
        </p:txBody>
      </p:sp>
    </p:spTree>
    <p:extLst>
      <p:ext uri="{BB962C8B-B14F-4D97-AF65-F5344CB8AC3E}">
        <p14:creationId xmlns:p14="http://schemas.microsoft.com/office/powerpoint/2010/main" val="24777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593167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250000"/>
              </a:lnSpc>
              <a:buFont typeface="+mj-lt"/>
              <a:buAutoNum type="arabicPeriod" startAt="3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pipette at an appropriate angle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allow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drop of diluted blood to form at its tip. Then quickly place the tip of the pipette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floor piece in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 contact with the edge of the coverslip.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656667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250000"/>
              </a:lnSpc>
              <a:buFont typeface="+mj-lt"/>
              <a:buAutoNum type="arabicPeriod" startAt="4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surface of the drop touches the coverslip, the fluid will run under it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a uniform film.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250000"/>
              </a:lnSpc>
              <a:buFont typeface="+mj-lt"/>
              <a:buAutoNum type="arabicPeriod" startAt="4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pipette as soon as the floor piece is covered with diluted blood.</a:t>
            </a:r>
          </a:p>
        </p:txBody>
      </p:sp>
    </p:spTree>
    <p:extLst>
      <p:ext uri="{BB962C8B-B14F-4D97-AF65-F5344CB8AC3E}">
        <p14:creationId xmlns:p14="http://schemas.microsoft.com/office/powerpoint/2010/main" val="4789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 </a:t>
            </a:r>
            <a:endParaRPr lang="en-GB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10"/>
          <a:stretch/>
        </p:blipFill>
        <p:spPr>
          <a:xfrm>
            <a:off x="1097280" y="2156676"/>
            <a:ext cx="10058400" cy="4066324"/>
          </a:xfrm>
        </p:spPr>
      </p:pic>
    </p:spTree>
    <p:extLst>
      <p:ext uri="{BB962C8B-B14F-4D97-AF65-F5344CB8AC3E}">
        <p14:creationId xmlns:p14="http://schemas.microsoft.com/office/powerpoint/2010/main" val="10092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chamber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656667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 charged chamber: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filled with diluted blood.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Over-charged chamber: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blood flows into the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trenches. 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Under-charged chamber: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fluid is insufficient to cover the floor piece, or if there are air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bubbles.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</a:t>
            </a:r>
            <a:r>
              <a:rPr lang="en-GB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G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G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ounting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223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sources of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error; </a:t>
            </a:r>
          </a:p>
          <a:p>
            <a:pPr marL="749808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ipette error</a:t>
            </a:r>
          </a:p>
          <a:p>
            <a:pPr marL="749808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hamber error</a:t>
            </a:r>
          </a:p>
          <a:p>
            <a:pPr marL="749808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ield error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errors can produce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variation of as much as 10–15%, or even more in the hands of a student.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047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30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should be clean and dry and the bead should roll freely.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30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should not be lifted out of the blood drop while filling it with blood, otherwise air will enter it. </a:t>
            </a:r>
          </a:p>
        </p:txBody>
      </p:sp>
    </p:spTree>
    <p:extLst>
      <p:ext uri="{BB962C8B-B14F-4D97-AF65-F5344CB8AC3E}">
        <p14:creationId xmlns:p14="http://schemas.microsoft.com/office/powerpoint/2010/main" val="26536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047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50000"/>
              </a:lnSpc>
              <a:buFont typeface="+mj-lt"/>
              <a:buAutoNum type="arabicPeriod" startAt="3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up of diluent, after blood has been taken in the stem, should not be delayed, otherwise it will clot in it.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50000"/>
              </a:lnSpc>
              <a:buFont typeface="+mj-lt"/>
              <a:buAutoNum type="arabicPeriod" startAt="3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should be cleaned soon after the experiment is over.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50000"/>
              </a:lnSpc>
              <a:buFont typeface="+mj-lt"/>
              <a:buAutoNum type="arabicPeriod" startAt="3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touch blood other than your own.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rabicPeriod" startAt="3"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6702"/>
          </a:xfrm>
        </p:spPr>
        <p:txBody>
          <a:bodyPr>
            <a:noAutofit/>
          </a:bodyPr>
          <a:lstStyle/>
          <a:p>
            <a:pPr algn="just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of blood is diluted in a special pipette and is then placed in a capillary space of known capacity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a specially ruled glass slide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chamber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coverslip.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422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16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317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spread out in a single layer which makes their counting easy.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dilution employed, the number of cells in undiluted blood can then easily be calculated. </a:t>
            </a:r>
          </a:p>
        </p:txBody>
      </p:sp>
    </p:spTree>
    <p:extLst>
      <p:ext uri="{BB962C8B-B14F-4D97-AF65-F5344CB8AC3E}">
        <p14:creationId xmlns:p14="http://schemas.microsoft.com/office/powerpoint/2010/main" val="23338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for 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36702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 of cell counting is usually expressed as “so many cells per cubic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millimeter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cmm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µl) of blood”. </a:t>
                </a:r>
                <a:endPara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example, RBC count = 5.0 million/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cmm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SI unit, however, is ……cells per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liter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blood. </a:t>
                </a:r>
                <a:endPara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µl </a:t>
                </a:r>
                <a:endParaRPr lang="en-GB" sz="2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GB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µl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GB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liter</a:t>
                </a:r>
                <a:endParaRPr lang="en-GB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36702"/>
              </a:xfrm>
              <a:blipFill rotWithShape="1">
                <a:blip r:embed="rId3"/>
                <a:stretch>
                  <a:fillRect l="-1697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emocytometer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consists of the following: </a:t>
            </a:r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diluting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pipettes</a:t>
            </a:r>
          </a:p>
          <a:p>
            <a:pPr marL="749808" lvl="1" indent="-4572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chamber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1" indent="-4572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Coverslips </a:t>
            </a:r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1" indent="-4572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WBC diluting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fluids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64322"/>
            <a:ext cx="12192000" cy="593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 b="6992"/>
          <a:stretch/>
        </p:blipFill>
        <p:spPr bwMode="auto">
          <a:xfrm>
            <a:off x="848519" y="0"/>
            <a:ext cx="10494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7054</TotalTime>
  <Words>1438</Words>
  <Application>Microsoft Office PowerPoint</Application>
  <PresentationFormat>Widescreen</PresentationFormat>
  <Paragraphs>128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Hemocytometry</vt:lpstr>
      <vt:lpstr>Hemocytometry </vt:lpstr>
      <vt:lpstr>Principle </vt:lpstr>
      <vt:lpstr>Principle </vt:lpstr>
      <vt:lpstr>PowerPoint Presentation</vt:lpstr>
      <vt:lpstr>Principle </vt:lpstr>
      <vt:lpstr>Units for reporting </vt:lpstr>
      <vt:lpstr>Hemocytometer</vt:lpstr>
      <vt:lpstr>PowerPoint Presentation</vt:lpstr>
      <vt:lpstr>Diluting pipettes</vt:lpstr>
      <vt:lpstr>Parts of diluting pipette</vt:lpstr>
      <vt:lpstr>Parts of diluting pipette</vt:lpstr>
      <vt:lpstr>Parts of diluting pipette</vt:lpstr>
      <vt:lpstr>PowerPoint Presentation</vt:lpstr>
      <vt:lpstr>Principle underlying the  use of diluting pipettes</vt:lpstr>
      <vt:lpstr>Differences between the pipettes </vt:lpstr>
      <vt:lpstr>Steps in hemocytometry</vt:lpstr>
      <vt:lpstr>Filling the pipette </vt:lpstr>
      <vt:lpstr>Filling the pipette </vt:lpstr>
      <vt:lpstr>Filling the pipette </vt:lpstr>
      <vt:lpstr>The counting (Neubauer chamber)</vt:lpstr>
      <vt:lpstr>PowerPoint Presentation</vt:lpstr>
      <vt:lpstr>The counting (Neubauer chamber)</vt:lpstr>
      <vt:lpstr>PowerPoint Presentation</vt:lpstr>
      <vt:lpstr>PowerPoint Presentation</vt:lpstr>
      <vt:lpstr>The counting chamber: side view </vt:lpstr>
      <vt:lpstr>Focusing the counting grid</vt:lpstr>
      <vt:lpstr>PowerPoint Presentation</vt:lpstr>
      <vt:lpstr>Charging the chamber </vt:lpstr>
      <vt:lpstr>Charging the chamber </vt:lpstr>
      <vt:lpstr>Charging the chamber </vt:lpstr>
      <vt:lpstr>Charging the chamber </vt:lpstr>
      <vt:lpstr>Charging the chamber </vt:lpstr>
      <vt:lpstr>PowerPoint Presentation</vt:lpstr>
      <vt:lpstr>Sources of error in cell counting</vt:lpstr>
      <vt:lpstr>PRECAUTIONS</vt:lpstr>
      <vt:lpstr>PRECAUTIONS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RBC count </dc:title>
  <dc:creator>mary wadi</dc:creator>
  <cp:lastModifiedBy>mary wadi</cp:lastModifiedBy>
  <cp:revision>111</cp:revision>
  <dcterms:created xsi:type="dcterms:W3CDTF">2018-09-21T19:05:57Z</dcterms:created>
  <dcterms:modified xsi:type="dcterms:W3CDTF">2018-10-24T18:22:53Z</dcterms:modified>
</cp:coreProperties>
</file>